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6CD"/>
    <a:srgbClr val="0BC6CF"/>
    <a:srgbClr val="10CA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587" y="-8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дежда Горошкова" userId="494c6fbfe914acfd" providerId="LiveId" clId="{C898A22E-D24A-4B7D-81AD-4DCD3B1B0C5B}"/>
    <pc:docChg chg="custSel modSld">
      <pc:chgData name="Надежда Горошкова" userId="494c6fbfe914acfd" providerId="LiveId" clId="{C898A22E-D24A-4B7D-81AD-4DCD3B1B0C5B}" dt="2025-07-22T12:44:20.864" v="5" actId="313"/>
      <pc:docMkLst>
        <pc:docMk/>
      </pc:docMkLst>
      <pc:sldChg chg="modSp mod">
        <pc:chgData name="Надежда Горошкова" userId="494c6fbfe914acfd" providerId="LiveId" clId="{C898A22E-D24A-4B7D-81AD-4DCD3B1B0C5B}" dt="2025-07-22T12:44:20.864" v="5" actId="313"/>
        <pc:sldMkLst>
          <pc:docMk/>
          <pc:sldMk cId="1108054336" sldId="262"/>
        </pc:sldMkLst>
        <pc:spChg chg="mod">
          <ac:chgData name="Надежда Горошкова" userId="494c6fbfe914acfd" providerId="LiveId" clId="{C898A22E-D24A-4B7D-81AD-4DCD3B1B0C5B}" dt="2025-07-22T12:44:20.864" v="5" actId="313"/>
          <ac:spMkLst>
            <pc:docMk/>
            <pc:sldMk cId="1108054336" sldId="262"/>
            <ac:spMk id="5" creationId="{9C61318B-2F49-472F-75A6-D51DCA0DED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1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41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98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54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4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8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0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38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63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3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7DE42B-666F-4F78-BC70-7ABC1CE26E93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7C4C3-F4C3-4703-85CA-2D5BC42C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0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AB5C694D-75C1-F920-3938-777AD10E022F}"/>
              </a:ext>
            </a:extLst>
          </p:cNvPr>
          <p:cNvSpPr/>
          <p:nvPr/>
        </p:nvSpPr>
        <p:spPr>
          <a:xfrm>
            <a:off x="295079" y="188259"/>
            <a:ext cx="6969514" cy="1311677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F44857-BF94-5015-289F-6E6F184BE3A4}"/>
              </a:ext>
            </a:extLst>
          </p:cNvPr>
          <p:cNvSpPr txBox="1"/>
          <p:nvPr/>
        </p:nvSpPr>
        <p:spPr>
          <a:xfrm>
            <a:off x="771717" y="103956"/>
            <a:ext cx="59713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n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Кто такой школьный </a:t>
            </a:r>
          </a:p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психолог?</a:t>
            </a:r>
            <a:endParaRPr lang="ru-RU" sz="4400" dirty="0">
              <a:ln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  <a:p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231352-066B-9339-0322-E9479F8D04C5}"/>
              </a:ext>
            </a:extLst>
          </p:cNvPr>
          <p:cNvSpPr txBox="1"/>
          <p:nvPr/>
        </p:nvSpPr>
        <p:spPr>
          <a:xfrm>
            <a:off x="295079" y="1555414"/>
            <a:ext cx="66854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Школьный психолог – это специалист, который помогает:</a:t>
            </a:r>
          </a:p>
          <a:p>
            <a:r>
              <a:rPr lang="ru-RU" sz="28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974AAE79-1602-29E3-4C56-F240E24E1852}"/>
              </a:ext>
            </a:extLst>
          </p:cNvPr>
          <p:cNvSpPr/>
          <p:nvPr/>
        </p:nvSpPr>
        <p:spPr>
          <a:xfrm rot="280827">
            <a:off x="266715" y="4874793"/>
            <a:ext cx="3555930" cy="1993667"/>
          </a:xfrm>
          <a:prstGeom prst="cloudCallout">
            <a:avLst>
              <a:gd name="adj1" fmla="val 24719"/>
              <a:gd name="adj2" fmla="val 28925"/>
            </a:avLst>
          </a:prstGeom>
          <a:solidFill>
            <a:srgbClr val="0BC6CF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49A2F4-C17A-28F1-5E79-612A5E745651}"/>
              </a:ext>
            </a:extLst>
          </p:cNvPr>
          <p:cNvSpPr txBox="1"/>
          <p:nvPr/>
        </p:nvSpPr>
        <p:spPr>
          <a:xfrm>
            <a:off x="610391" y="5163149"/>
            <a:ext cx="31470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Учителям</a:t>
            </a: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– создавать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комфортную атмосферу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 классе, работать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 трудными ситуациями.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xmlns="" id="{2686234E-70AA-229B-F255-B0B7675694A6}"/>
              </a:ext>
            </a:extLst>
          </p:cNvPr>
          <p:cNvSpPr/>
          <p:nvPr/>
        </p:nvSpPr>
        <p:spPr>
          <a:xfrm rot="280827">
            <a:off x="2896548" y="3392575"/>
            <a:ext cx="4514412" cy="1993667"/>
          </a:xfrm>
          <a:prstGeom prst="cloudCallout">
            <a:avLst>
              <a:gd name="adj1" fmla="val -21998"/>
              <a:gd name="adj2" fmla="val 44832"/>
            </a:avLst>
          </a:prstGeom>
          <a:solidFill>
            <a:srgbClr val="0BC6CF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D4C7DD-8B4B-562B-FA2B-0C5EC31D7524}"/>
              </a:ext>
            </a:extLst>
          </p:cNvPr>
          <p:cNvSpPr txBox="1"/>
          <p:nvPr/>
        </p:nvSpPr>
        <p:spPr>
          <a:xfrm>
            <a:off x="3358142" y="3779629"/>
            <a:ext cx="3954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Родителям </a:t>
            </a: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– лучше понимать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своих детей, находить подход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 подросткам, решать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проблемы поведения.</a:t>
            </a:r>
            <a:endParaRPr lang="ru-RU" dirty="0"/>
          </a:p>
        </p:txBody>
      </p:sp>
      <p:sp>
        <p:nvSpPr>
          <p:cNvPr id="13" name="Пузырек для мыслей: облако 12">
            <a:extLst>
              <a:ext uri="{FF2B5EF4-FFF2-40B4-BE49-F238E27FC236}">
                <a16:creationId xmlns:a16="http://schemas.microsoft.com/office/drawing/2014/main" xmlns="" id="{731924C3-45B9-F3F7-408F-990CF1AB79A1}"/>
              </a:ext>
            </a:extLst>
          </p:cNvPr>
          <p:cNvSpPr/>
          <p:nvPr/>
        </p:nvSpPr>
        <p:spPr>
          <a:xfrm rot="280827">
            <a:off x="3650754" y="5686264"/>
            <a:ext cx="4025596" cy="1993667"/>
          </a:xfrm>
          <a:prstGeom prst="cloudCallout">
            <a:avLst>
              <a:gd name="adj1" fmla="val 11391"/>
              <a:gd name="adj2" fmla="val 41293"/>
            </a:avLst>
          </a:prstGeom>
          <a:solidFill>
            <a:srgbClr val="0BC6CF"/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D9678D-6C05-B4F3-3FA8-75B10EA598D0}"/>
              </a:ext>
            </a:extLst>
          </p:cNvPr>
          <p:cNvSpPr txBox="1"/>
          <p:nvPr/>
        </p:nvSpPr>
        <p:spPr>
          <a:xfrm>
            <a:off x="4052624" y="5996064"/>
            <a:ext cx="35509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Ученикам</a:t>
            </a: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– справляться с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тревогой, конфликтами,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учебной нагрузкой </a:t>
            </a:r>
          </a:p>
          <a:p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 неуверенностью в себе.</a:t>
            </a:r>
            <a:b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endParaRPr lang="ru-RU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794BE52-BF9A-BC88-76D6-3615D1EE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79" y="5750294"/>
            <a:ext cx="7559675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8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2B6B84F-CA86-BEA7-9F14-C884D1C3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198" y="6128989"/>
            <a:ext cx="6849990" cy="45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xmlns="" id="{EC3C107E-CBF1-02BD-ED01-8F63BF95FDC9}"/>
              </a:ext>
            </a:extLst>
          </p:cNvPr>
          <p:cNvSpPr/>
          <p:nvPr/>
        </p:nvSpPr>
        <p:spPr>
          <a:xfrm>
            <a:off x="295079" y="317436"/>
            <a:ext cx="6969514" cy="1332754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B1237D-AAD6-37FB-CEFD-5C160A8EF881}"/>
              </a:ext>
            </a:extLst>
          </p:cNvPr>
          <p:cNvSpPr txBox="1"/>
          <p:nvPr/>
        </p:nvSpPr>
        <p:spPr>
          <a:xfrm>
            <a:off x="283715" y="262279"/>
            <a:ext cx="7244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Чем занимается </a:t>
            </a:r>
          </a:p>
          <a:p>
            <a:pPr algn="ctr"/>
            <a:r>
              <a:rPr lang="ru-RU" sz="44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школьный психолог?</a:t>
            </a:r>
            <a:endParaRPr lang="ru-RU" sz="4400" dirty="0">
              <a:ln w="12700"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  <a:p>
            <a:endParaRPr lang="ru-RU" sz="3200" dirty="0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2FAFA0AF-61CC-4CF2-DA5B-BF5C7F1D1405}"/>
              </a:ext>
            </a:extLst>
          </p:cNvPr>
          <p:cNvSpPr/>
          <p:nvPr/>
        </p:nvSpPr>
        <p:spPr>
          <a:xfrm>
            <a:off x="373810" y="1892614"/>
            <a:ext cx="3649124" cy="83531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10CA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8281F804-5ADC-416A-E79B-E2D1B995B9E9}"/>
              </a:ext>
            </a:extLst>
          </p:cNvPr>
          <p:cNvSpPr/>
          <p:nvPr/>
        </p:nvSpPr>
        <p:spPr>
          <a:xfrm>
            <a:off x="3544319" y="2880202"/>
            <a:ext cx="3649124" cy="83531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10CA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8C3F4C9B-1CFB-33F4-0EA8-D94F2FD1F6DB}"/>
              </a:ext>
            </a:extLst>
          </p:cNvPr>
          <p:cNvSpPr/>
          <p:nvPr/>
        </p:nvSpPr>
        <p:spPr>
          <a:xfrm>
            <a:off x="362447" y="3886189"/>
            <a:ext cx="3649124" cy="83531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10CA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3ED00BF8-C9C9-38CE-72CE-CEC0B188311A}"/>
              </a:ext>
            </a:extLst>
          </p:cNvPr>
          <p:cNvSpPr/>
          <p:nvPr/>
        </p:nvSpPr>
        <p:spPr>
          <a:xfrm>
            <a:off x="3615469" y="4893706"/>
            <a:ext cx="3649124" cy="83531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10CA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B6411138-25D3-9B42-B871-F121606F0AFF}"/>
              </a:ext>
            </a:extLst>
          </p:cNvPr>
          <p:cNvSpPr/>
          <p:nvPr/>
        </p:nvSpPr>
        <p:spPr>
          <a:xfrm>
            <a:off x="283715" y="5954561"/>
            <a:ext cx="3649124" cy="117958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10CA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FFDED7-7C41-84FB-ADC3-B277969D61A9}"/>
              </a:ext>
            </a:extLst>
          </p:cNvPr>
          <p:cNvSpPr txBox="1"/>
          <p:nvPr/>
        </p:nvSpPr>
        <p:spPr>
          <a:xfrm>
            <a:off x="452541" y="1927388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Диагностика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10DFE0-901C-2015-BA7B-D7FA6163D849}"/>
              </a:ext>
            </a:extLst>
          </p:cNvPr>
          <p:cNvSpPr txBox="1"/>
          <p:nvPr/>
        </p:nvSpPr>
        <p:spPr>
          <a:xfrm>
            <a:off x="3473170" y="2934513"/>
            <a:ext cx="379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Консультации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9FBF30-8B8E-B513-D0DD-094F195331C9}"/>
              </a:ext>
            </a:extLst>
          </p:cNvPr>
          <p:cNvSpPr txBox="1"/>
          <p:nvPr/>
        </p:nvSpPr>
        <p:spPr>
          <a:xfrm>
            <a:off x="825056" y="3910002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Тренинги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7A4D74-5182-AA99-6940-1EED94856F7C}"/>
              </a:ext>
            </a:extLst>
          </p:cNvPr>
          <p:cNvSpPr txBox="1"/>
          <p:nvPr/>
        </p:nvSpPr>
        <p:spPr>
          <a:xfrm>
            <a:off x="3544319" y="4947044"/>
            <a:ext cx="379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Профилактика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974A1E-7D33-B94A-0A61-C14F6A0AE3EE}"/>
              </a:ext>
            </a:extLst>
          </p:cNvPr>
          <p:cNvSpPr txBox="1"/>
          <p:nvPr/>
        </p:nvSpPr>
        <p:spPr>
          <a:xfrm>
            <a:off x="441178" y="5872280"/>
            <a:ext cx="3491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Экстренная </a:t>
            </a:r>
          </a:p>
          <a:p>
            <a:pPr algn="ctr"/>
            <a:r>
              <a:rPr lang="ru-RU" sz="40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помощь</a:t>
            </a:r>
          </a:p>
        </p:txBody>
      </p:sp>
    </p:spTree>
    <p:extLst>
      <p:ext uri="{BB962C8B-B14F-4D97-AF65-F5344CB8AC3E}">
        <p14:creationId xmlns:p14="http://schemas.microsoft.com/office/powerpoint/2010/main" xmlns="" val="113106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80178EA-98C1-A829-4F2B-FBA9FD81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108" y="7692363"/>
            <a:ext cx="2698050" cy="32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xmlns="" id="{5DE96494-DB4F-A7E4-A9FD-AEF4242AEBF7}"/>
              </a:ext>
            </a:extLst>
          </p:cNvPr>
          <p:cNvSpPr/>
          <p:nvPr/>
        </p:nvSpPr>
        <p:spPr>
          <a:xfrm>
            <a:off x="295080" y="317436"/>
            <a:ext cx="6969514" cy="1420639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C700457-DC09-B61A-9360-7BB7B5D13EDE}"/>
              </a:ext>
            </a:extLst>
          </p:cNvPr>
          <p:cNvSpPr/>
          <p:nvPr/>
        </p:nvSpPr>
        <p:spPr>
          <a:xfrm>
            <a:off x="393032" y="1976387"/>
            <a:ext cx="3633535" cy="1796716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C6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E4A2D31-01F7-F574-4B94-9DBB8CFD2B23}"/>
              </a:ext>
            </a:extLst>
          </p:cNvPr>
          <p:cNvSpPr/>
          <p:nvPr/>
        </p:nvSpPr>
        <p:spPr>
          <a:xfrm>
            <a:off x="3631058" y="3083292"/>
            <a:ext cx="3633535" cy="1796716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C6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5706CFE-E1A2-DEB0-D9DF-57EBB9A0A875}"/>
              </a:ext>
            </a:extLst>
          </p:cNvPr>
          <p:cNvSpPr/>
          <p:nvPr/>
        </p:nvSpPr>
        <p:spPr>
          <a:xfrm>
            <a:off x="393031" y="4409259"/>
            <a:ext cx="3633535" cy="1796716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C6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C88B2F4-825D-86BD-7FF5-215FF5965696}"/>
              </a:ext>
            </a:extLst>
          </p:cNvPr>
          <p:cNvSpPr/>
          <p:nvPr/>
        </p:nvSpPr>
        <p:spPr>
          <a:xfrm>
            <a:off x="3631057" y="5895647"/>
            <a:ext cx="3633535" cy="1796716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C6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611251F3-CF9B-C2EC-0148-AEFB238521EB}"/>
              </a:ext>
            </a:extLst>
          </p:cNvPr>
          <p:cNvSpPr/>
          <p:nvPr/>
        </p:nvSpPr>
        <p:spPr>
          <a:xfrm>
            <a:off x="295079" y="7002552"/>
            <a:ext cx="3633535" cy="1796716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C6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CE8CD-CD13-E87F-6A15-59B4D9545D48}"/>
              </a:ext>
            </a:extLst>
          </p:cNvPr>
          <p:cNvSpPr txBox="1"/>
          <p:nvPr/>
        </p:nvSpPr>
        <p:spPr>
          <a:xfrm>
            <a:off x="546982" y="357425"/>
            <a:ext cx="67632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Когда нужно обратиться </a:t>
            </a:r>
          </a:p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к школьному психологу?</a:t>
            </a:r>
            <a:endParaRPr lang="ru-RU" sz="4000" dirty="0">
              <a:ln w="12700"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EB209B-776A-4ACA-D56E-D832891A2FC6}"/>
              </a:ext>
            </a:extLst>
          </p:cNvPr>
          <p:cNvSpPr txBox="1"/>
          <p:nvPr/>
        </p:nvSpPr>
        <p:spPr>
          <a:xfrm>
            <a:off x="487047" y="2136858"/>
            <a:ext cx="3486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Ты чувствуешь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тревогу, грусть или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злость, но не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понимаешь почему.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D37D54-F65A-7177-B1D9-ED651D030AC1}"/>
              </a:ext>
            </a:extLst>
          </p:cNvPr>
          <p:cNvSpPr txBox="1"/>
          <p:nvPr/>
        </p:nvSpPr>
        <p:spPr>
          <a:xfrm>
            <a:off x="3612630" y="3444251"/>
            <a:ext cx="3651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Постоянно ссоришься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 друзьями или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родителями.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28D900-9F9D-EC1B-BB92-061DF0C1FB66}"/>
              </a:ext>
            </a:extLst>
          </p:cNvPr>
          <p:cNvSpPr txBox="1"/>
          <p:nvPr/>
        </p:nvSpPr>
        <p:spPr>
          <a:xfrm>
            <a:off x="662965" y="4787651"/>
            <a:ext cx="3321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Боишься отвечать у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доски или сдавать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экзамены.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D0C0F2-DF7F-A251-D419-5FBAAE1F262E}"/>
              </a:ext>
            </a:extLst>
          </p:cNvPr>
          <p:cNvSpPr txBox="1"/>
          <p:nvPr/>
        </p:nvSpPr>
        <p:spPr>
          <a:xfrm>
            <a:off x="3654162" y="6393300"/>
            <a:ext cx="3486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Тебя обижают в школе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или в другом месте.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40342C-3925-FDAE-BE1A-C7763C344346}"/>
              </a:ext>
            </a:extLst>
          </p:cNvPr>
          <p:cNvSpPr txBox="1"/>
          <p:nvPr/>
        </p:nvSpPr>
        <p:spPr>
          <a:xfrm>
            <a:off x="556941" y="7439245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Просто хочешь </a:t>
            </a:r>
          </a:p>
          <a:p>
            <a:pPr algn="ctr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разобраться в себе!</a:t>
            </a:r>
          </a:p>
        </p:txBody>
      </p:sp>
    </p:spTree>
    <p:extLst>
      <p:ext uri="{BB962C8B-B14F-4D97-AF65-F5344CB8AC3E}">
        <p14:creationId xmlns:p14="http://schemas.microsoft.com/office/powerpoint/2010/main" xmlns="" val="28540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xmlns="" id="{957BF281-9DB6-4DD2-C441-05BAD5EE3C93}"/>
              </a:ext>
            </a:extLst>
          </p:cNvPr>
          <p:cNvSpPr/>
          <p:nvPr/>
        </p:nvSpPr>
        <p:spPr>
          <a:xfrm>
            <a:off x="295080" y="317436"/>
            <a:ext cx="6969514" cy="1420639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xmlns="" id="{641D2260-FB46-E4B7-F503-7DBDE4FD2C99}"/>
              </a:ext>
            </a:extLst>
          </p:cNvPr>
          <p:cNvSpPr/>
          <p:nvPr/>
        </p:nvSpPr>
        <p:spPr>
          <a:xfrm>
            <a:off x="295081" y="5204968"/>
            <a:ext cx="6969510" cy="3538896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EFFFC45-A6E1-E578-FE75-9C41E461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015" y="7413199"/>
            <a:ext cx="3779838" cy="36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C5AC46-9B75-73EC-41EF-ED37D29F5640}"/>
              </a:ext>
            </a:extLst>
          </p:cNvPr>
          <p:cNvSpPr txBox="1"/>
          <p:nvPr/>
        </p:nvSpPr>
        <p:spPr>
          <a:xfrm>
            <a:off x="1097597" y="317436"/>
            <a:ext cx="57406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Как проходит встреча </a:t>
            </a:r>
          </a:p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с психологом?</a:t>
            </a:r>
            <a:endParaRPr lang="ru-RU" sz="4000" dirty="0">
              <a:ln w="12700"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  <a:p>
            <a:endParaRPr lang="ru-RU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C54543-55B5-2FFC-5083-90448D53EB06}"/>
              </a:ext>
            </a:extLst>
          </p:cNvPr>
          <p:cNvSpPr txBox="1"/>
          <p:nvPr/>
        </p:nvSpPr>
        <p:spPr>
          <a:xfrm>
            <a:off x="295080" y="5155913"/>
            <a:ext cx="71420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Важно знать!</a:t>
            </a:r>
          </a:p>
          <a:p>
            <a:r>
              <a:rPr lang="ru-RU" sz="2200" i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Это не психиатр 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– он не ставит диагнозы и не выписывает таблетки.</a:t>
            </a:r>
            <a:b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ru-RU" sz="2200" b="1" i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Он не ябеда</a:t>
            </a:r>
            <a:r>
              <a:rPr lang="ru-RU" sz="2200" i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– не будет рассказывать</a:t>
            </a:r>
          </a:p>
          <a:p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учителям или родителям без твоего согласия.</a:t>
            </a:r>
            <a:r>
              <a:rPr lang="ru-RU" sz="2200" i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(Исключение – только если есть угроза жизни или здоровью).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/>
            </a:r>
            <a:b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r>
              <a:rPr lang="ru-RU" sz="2200" b="1" i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Он не решает </a:t>
            </a:r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 тебя проблемы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– но поможет найти выход!</a:t>
            </a:r>
            <a:b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</a:br>
            <a:endParaRPr lang="ru-RU" sz="2200" dirty="0">
              <a:ln w="12700">
                <a:solidFill>
                  <a:schemeClr val="bg1"/>
                </a:solidFill>
              </a:ln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endParaRPr lang="ru-RU" dirty="0"/>
          </a:p>
        </p:txBody>
      </p:sp>
      <p:sp>
        <p:nvSpPr>
          <p:cNvPr id="6" name="Блок-схема: задержка 5">
            <a:extLst>
              <a:ext uri="{FF2B5EF4-FFF2-40B4-BE49-F238E27FC236}">
                <a16:creationId xmlns:a16="http://schemas.microsoft.com/office/drawing/2014/main" xmlns="" id="{594ACD1A-96A6-8BEB-B14C-C6F87EBA52FF}"/>
              </a:ext>
            </a:extLst>
          </p:cNvPr>
          <p:cNvSpPr/>
          <p:nvPr/>
        </p:nvSpPr>
        <p:spPr>
          <a:xfrm>
            <a:off x="513606" y="1877020"/>
            <a:ext cx="6750987" cy="985861"/>
          </a:xfrm>
          <a:prstGeom prst="flowChartDelay">
            <a:avLst/>
          </a:prstGeom>
          <a:solidFill>
            <a:schemeClr val="bg1"/>
          </a:solidFill>
          <a:ln>
            <a:solidFill>
              <a:srgbClr val="0BC6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адержка 6">
            <a:extLst>
              <a:ext uri="{FF2B5EF4-FFF2-40B4-BE49-F238E27FC236}">
                <a16:creationId xmlns:a16="http://schemas.microsoft.com/office/drawing/2014/main" xmlns="" id="{BE96304D-EE54-8AA4-A5CC-4A3D78CF33F8}"/>
              </a:ext>
            </a:extLst>
          </p:cNvPr>
          <p:cNvSpPr/>
          <p:nvPr/>
        </p:nvSpPr>
        <p:spPr>
          <a:xfrm>
            <a:off x="513606" y="4070485"/>
            <a:ext cx="6750985" cy="985861"/>
          </a:xfrm>
          <a:prstGeom prst="flowChartDelay">
            <a:avLst/>
          </a:prstGeom>
          <a:solidFill>
            <a:schemeClr val="bg1"/>
          </a:solidFill>
          <a:ln>
            <a:solidFill>
              <a:srgbClr val="0BC6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>
            <a:extLst>
              <a:ext uri="{FF2B5EF4-FFF2-40B4-BE49-F238E27FC236}">
                <a16:creationId xmlns:a16="http://schemas.microsoft.com/office/drawing/2014/main" xmlns="" id="{42C93B91-FFD1-E29C-566D-B5E9A261EAF4}"/>
              </a:ext>
            </a:extLst>
          </p:cNvPr>
          <p:cNvSpPr/>
          <p:nvPr/>
        </p:nvSpPr>
        <p:spPr>
          <a:xfrm>
            <a:off x="513607" y="2979066"/>
            <a:ext cx="6750986" cy="985861"/>
          </a:xfrm>
          <a:prstGeom prst="flowChartDelay">
            <a:avLst/>
          </a:prstGeom>
          <a:solidFill>
            <a:schemeClr val="bg1"/>
          </a:solidFill>
          <a:ln>
            <a:solidFill>
              <a:srgbClr val="0BC6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7358A1-0640-EDE6-6659-73400CD7F5E4}"/>
              </a:ext>
            </a:extLst>
          </p:cNvPr>
          <p:cNvSpPr txBox="1"/>
          <p:nvPr/>
        </p:nvSpPr>
        <p:spPr>
          <a:xfrm>
            <a:off x="587566" y="1947950"/>
            <a:ext cx="6458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Беседа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– можно говорить обо всём, </a:t>
            </a:r>
          </a:p>
          <a:p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это конфиденциально (никто не узнает).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EF52B0-B073-99D7-061C-EA9C2FA8681D}"/>
              </a:ext>
            </a:extLst>
          </p:cNvPr>
          <p:cNvSpPr txBox="1"/>
          <p:nvPr/>
        </p:nvSpPr>
        <p:spPr>
          <a:xfrm>
            <a:off x="629921" y="3063450"/>
            <a:ext cx="5468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Игры и упражнения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– если сложно </a:t>
            </a:r>
          </a:p>
          <a:p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выразить мысли словами.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F72ACE-D301-2D63-7E57-EF35B25140BD}"/>
              </a:ext>
            </a:extLst>
          </p:cNvPr>
          <p:cNvSpPr txBox="1"/>
          <p:nvPr/>
        </p:nvSpPr>
        <p:spPr>
          <a:xfrm>
            <a:off x="614681" y="4138989"/>
            <a:ext cx="6458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Советы и рекомендации</a:t>
            </a:r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– как улучшить </a:t>
            </a:r>
          </a:p>
          <a:p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настроение, наладить отношения и т. д.</a:t>
            </a:r>
          </a:p>
        </p:txBody>
      </p:sp>
    </p:spTree>
    <p:extLst>
      <p:ext uri="{BB962C8B-B14F-4D97-AF65-F5344CB8AC3E}">
        <p14:creationId xmlns:p14="http://schemas.microsoft.com/office/powerpoint/2010/main" xmlns="" val="13932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увь, искусство, одежда, женщи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E462ED6E-4631-5F8B-4F0C-18C27979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777" y="7003489"/>
            <a:ext cx="5532120" cy="3223846"/>
          </a:xfrm>
          <a:prstGeom prst="rect">
            <a:avLst/>
          </a:prstGeom>
        </p:spPr>
      </p:pic>
      <p:sp>
        <p:nvSpPr>
          <p:cNvPr id="8" name="Блок-схема: подготовка 7">
            <a:extLst>
              <a:ext uri="{FF2B5EF4-FFF2-40B4-BE49-F238E27FC236}">
                <a16:creationId xmlns:a16="http://schemas.microsoft.com/office/drawing/2014/main" xmlns="" id="{E4AD3502-0D0F-0680-F07B-FD25A99EBB66}"/>
              </a:ext>
            </a:extLst>
          </p:cNvPr>
          <p:cNvSpPr/>
          <p:nvPr/>
        </p:nvSpPr>
        <p:spPr>
          <a:xfrm>
            <a:off x="184085" y="2286243"/>
            <a:ext cx="7080509" cy="4785360"/>
          </a:xfrm>
          <a:prstGeom prst="flowChartPreparation">
            <a:avLst/>
          </a:prstGeom>
          <a:solidFill>
            <a:schemeClr val="bg1"/>
          </a:solidFill>
          <a:ln w="66675">
            <a:solidFill>
              <a:srgbClr val="0BC6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953885-3B35-A02F-3508-AE97CB953AB6}"/>
              </a:ext>
            </a:extLst>
          </p:cNvPr>
          <p:cNvSpPr txBox="1"/>
          <p:nvPr/>
        </p:nvSpPr>
        <p:spPr>
          <a:xfrm>
            <a:off x="-1360395" y="2626306"/>
            <a:ext cx="102804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Цель школьного психолога</a:t>
            </a:r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 —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создать благоприятную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психологическую среду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для гармоничного развития учащихся. </a:t>
            </a:r>
          </a:p>
          <a:p>
            <a:pPr algn="ctr"/>
            <a:r>
              <a:rPr lang="ru-RU" sz="24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Главный принцип </a:t>
            </a:r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— помочь каждому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ребенку раскрыть потенциал,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сохраняя эмоциональное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благополучие.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Деятельность основана на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конфиденциальности и </a:t>
            </a:r>
          </a:p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индивидуальном подходе. 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9967EAAB-2A80-4015-6025-023AC98F2A38}"/>
              </a:ext>
            </a:extLst>
          </p:cNvPr>
          <p:cNvSpPr/>
          <p:nvPr/>
        </p:nvSpPr>
        <p:spPr>
          <a:xfrm>
            <a:off x="295080" y="317436"/>
            <a:ext cx="6969514" cy="1380847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0A4773-BA08-73C8-BE1B-AB4490171804}"/>
              </a:ext>
            </a:extLst>
          </p:cNvPr>
          <p:cNvSpPr txBox="1"/>
          <p:nvPr/>
        </p:nvSpPr>
        <p:spPr>
          <a:xfrm>
            <a:off x="353984" y="320044"/>
            <a:ext cx="69106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Цель работы школьного </a:t>
            </a:r>
          </a:p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latin typeface="Franklin Gothic Heavy" panose="020B0903020102020204" pitchFamily="34" charset="0"/>
              </a:rPr>
              <a:t>психолога</a:t>
            </a:r>
            <a:endParaRPr lang="ru-RU" sz="4000" dirty="0">
              <a:ln w="12700"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1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257C326-62C5-A6F6-E8F8-A7CEC5A2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797" y="7939723"/>
            <a:ext cx="3932555" cy="27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0D8855A3-3CED-4C46-6B06-C70CD2DAA91D}"/>
              </a:ext>
            </a:extLst>
          </p:cNvPr>
          <p:cNvSpPr/>
          <p:nvPr/>
        </p:nvSpPr>
        <p:spPr>
          <a:xfrm>
            <a:off x="295079" y="317436"/>
            <a:ext cx="6969514" cy="1323438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F01574-515F-A9C5-F304-DD967BAE4B1E}"/>
              </a:ext>
            </a:extLst>
          </p:cNvPr>
          <p:cNvSpPr txBox="1"/>
          <p:nvPr/>
        </p:nvSpPr>
        <p:spPr>
          <a:xfrm>
            <a:off x="137160" y="317435"/>
            <a:ext cx="7285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solidFill>
                  <a:srgbClr val="404040"/>
                </a:solidFill>
                <a:latin typeface="Franklin Gothic Heavy" panose="020B0903020102020204" pitchFamily="34" charset="0"/>
              </a:rPr>
              <a:t>Н</a:t>
            </a:r>
            <a:r>
              <a:rPr lang="ru-RU" sz="4000" b="1" i="0" dirty="0">
                <a:ln w="12700">
                  <a:solidFill>
                    <a:schemeClr val="bg1"/>
                  </a:solidFill>
                </a:ln>
                <a:solidFill>
                  <a:srgbClr val="404040"/>
                </a:solidFill>
                <a:effectLst/>
                <a:latin typeface="Franklin Gothic Heavy" panose="020B0903020102020204" pitchFamily="34" charset="0"/>
              </a:rPr>
              <a:t>аправления работы школьного </a:t>
            </a:r>
            <a:r>
              <a:rPr lang="ru-RU" sz="4000" b="1" i="0" dirty="0">
                <a:ln w="19050">
                  <a:solidFill>
                    <a:schemeClr val="bg1"/>
                  </a:solidFill>
                </a:ln>
                <a:solidFill>
                  <a:srgbClr val="404040"/>
                </a:solidFill>
                <a:effectLst/>
                <a:latin typeface="Franklin Gothic Heavy" panose="020B0903020102020204" pitchFamily="34" charset="0"/>
              </a:rPr>
              <a:t>психолога</a:t>
            </a:r>
            <a:endParaRPr lang="ru-RU" sz="4000" dirty="0">
              <a:ln w="19050"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61318B-2F49-472F-75A6-D51DCA0DEDB0}"/>
              </a:ext>
            </a:extLst>
          </p:cNvPr>
          <p:cNvSpPr txBox="1"/>
          <p:nvPr/>
        </p:nvSpPr>
        <p:spPr>
          <a:xfrm>
            <a:off x="295080" y="1833572"/>
            <a:ext cx="712743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Диагностическое: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Изучение особенностей развития учащихся.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Выявление трудностей в обучении и адаптации.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Мониторинг психологического климата в классах.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Коррекционно-развивающее: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Индивидуальные и групповые занятия.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Развитие познавательных процессов (память, внимание).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Коррекция эмоциональных и поведенческих проблем.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Консультативное: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Помощь учащимся, родителям и педагогам.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Решение конфликтных ситуаций.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Профориентационные консультации.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Просветительское: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Проведение тематических классных часов.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Родительские собрания и тренинги.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Оформление информационных стендов.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Профилактическое: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Предупреждение девиантного поведения.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Профилактика </a:t>
            </a:r>
            <a:r>
              <a:rPr lang="ru-RU" dirty="0" err="1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буллинга</a:t>
            </a: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и зависимостей.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Работа </a:t>
            </a:r>
            <a:r>
              <a:rPr lang="ru-RU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 «группами риска».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Организационно-методическое:</a:t>
            </a:r>
            <a:endParaRPr lang="ru-RU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Ведение документации.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Участие в педсоветах и ПМПК.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Повышение квалификации.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805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4874E7FB-14E7-C0ED-D3AE-2C7652AD2235}"/>
              </a:ext>
            </a:extLst>
          </p:cNvPr>
          <p:cNvSpPr/>
          <p:nvPr/>
        </p:nvSpPr>
        <p:spPr>
          <a:xfrm>
            <a:off x="295080" y="317436"/>
            <a:ext cx="6969514" cy="1420639"/>
          </a:xfrm>
          <a:prstGeom prst="flowChartAlternateProcess">
            <a:avLst/>
          </a:prstGeom>
          <a:solidFill>
            <a:srgbClr val="0BC6C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7C6AC7-7312-04CF-6A6F-90B01AB1BF17}"/>
              </a:ext>
            </a:extLst>
          </p:cNvPr>
          <p:cNvSpPr txBox="1"/>
          <p:nvPr/>
        </p:nvSpPr>
        <p:spPr>
          <a:xfrm>
            <a:off x="137160" y="317435"/>
            <a:ext cx="7285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bg1"/>
                  </a:solidFill>
                </a:ln>
                <a:solidFill>
                  <a:srgbClr val="404040"/>
                </a:solidFill>
                <a:latin typeface="Franklin Gothic Heavy" panose="020B0903020102020204" pitchFamily="34" charset="0"/>
              </a:rPr>
              <a:t>Советы </a:t>
            </a:r>
            <a:r>
              <a:rPr lang="ru-RU" sz="4000" b="1" i="0" dirty="0">
                <a:ln w="12700">
                  <a:solidFill>
                    <a:schemeClr val="bg1"/>
                  </a:solidFill>
                </a:ln>
                <a:solidFill>
                  <a:srgbClr val="404040"/>
                </a:solidFill>
                <a:effectLst/>
                <a:latin typeface="Franklin Gothic Heavy" panose="020B0903020102020204" pitchFamily="34" charset="0"/>
              </a:rPr>
              <a:t>школьного </a:t>
            </a:r>
            <a:r>
              <a:rPr lang="ru-RU" sz="4000" b="1" i="0" dirty="0">
                <a:ln w="19050">
                  <a:solidFill>
                    <a:schemeClr val="bg1"/>
                  </a:solidFill>
                </a:ln>
                <a:solidFill>
                  <a:srgbClr val="404040"/>
                </a:solidFill>
                <a:effectLst/>
                <a:latin typeface="Franklin Gothic Heavy" panose="020B0903020102020204" pitchFamily="34" charset="0"/>
              </a:rPr>
              <a:t>психолога</a:t>
            </a:r>
            <a:endParaRPr lang="ru-RU" sz="4000" dirty="0">
              <a:ln w="19050">
                <a:solidFill>
                  <a:schemeClr val="bg1"/>
                </a:solidFill>
              </a:ln>
              <a:latin typeface="Franklin Gothic Heavy" panose="020B0903020102020204" pitchFamily="34" charset="0"/>
            </a:endParaRP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xmlns="" id="{5B48B152-71D7-8CAF-A34B-B854192AEB1A}"/>
              </a:ext>
            </a:extLst>
          </p:cNvPr>
          <p:cNvSpPr/>
          <p:nvPr/>
        </p:nvSpPr>
        <p:spPr>
          <a:xfrm>
            <a:off x="295080" y="2026920"/>
            <a:ext cx="6969513" cy="7269480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одежда, человек, женщина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2E39260-9FB6-D16C-B2C8-AE1DA7948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520" y="5777540"/>
            <a:ext cx="6584315" cy="5486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F00B7-4681-73F1-0DA6-2B2F2B897DAA}"/>
              </a:ext>
            </a:extLst>
          </p:cNvPr>
          <p:cNvSpPr txBox="1"/>
          <p:nvPr/>
        </p:nvSpPr>
        <p:spPr>
          <a:xfrm>
            <a:off x="441958" y="2170808"/>
            <a:ext cx="698055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«ЭКЗАМЕН БЕЗ ПАНИКИ»</a:t>
            </a:r>
          </a:p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За неделю до:</a:t>
            </a:r>
            <a:endParaRPr lang="ru-RU" sz="22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Составь план подготовки.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Повторяй по 45 мин. + 15 мин. перерыв.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Отмечай пройденное маркером.</a:t>
            </a:r>
          </a:p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Накануне:</a:t>
            </a:r>
            <a:endParaRPr lang="ru-RU" sz="22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Собери документы вечером.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Ложись спать до 23:00.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Положи одежду/бутылку воды.</a:t>
            </a:r>
          </a:p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Утром:</a:t>
            </a:r>
            <a:endParaRPr lang="ru-RU" sz="22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Легкий завтрак. 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Дыхание "шариком" (представь шарик в животе).</a:t>
            </a:r>
          </a:p>
          <a:p>
            <a:r>
              <a:rPr lang="ru-RU" sz="2200" b="1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Во время:</a:t>
            </a:r>
            <a:endParaRPr lang="ru-RU" sz="22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Прочитай ВСЕ задания сначала.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Начни с легкого.</a:t>
            </a:r>
          </a:p>
          <a:p>
            <a:pPr lvl="1"/>
            <a:r>
              <a:rPr lang="ru-RU" sz="2200" dirty="0"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Следи за временем.</a:t>
            </a:r>
            <a:endParaRPr lang="ru-RU" sz="240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494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278</Words>
  <Application>Microsoft Office PowerPoint</Application>
  <PresentationFormat>Произвольный</PresentationFormat>
  <Paragraphs>108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Горошкова</dc:creator>
  <cp:lastModifiedBy>-</cp:lastModifiedBy>
  <cp:revision>1</cp:revision>
  <dcterms:created xsi:type="dcterms:W3CDTF">2025-07-21T18:05:32Z</dcterms:created>
  <dcterms:modified xsi:type="dcterms:W3CDTF">2026-01-19T11:05:18Z</dcterms:modified>
</cp:coreProperties>
</file>